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6858000" cx="12192000"/>
  <p:notesSz cx="6858000" cy="9144000"/>
  <p:embeddedFontLst>
    <p:embeddedFont>
      <p:font typeface="Tajawal"/>
      <p:regular r:id="rId15"/>
      <p:bold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Tajawal-regular.fntdata"/><Relationship Id="rId14" Type="http://schemas.openxmlformats.org/officeDocument/2006/relationships/slide" Target="slides/slide10.xml"/><Relationship Id="rId16" Type="http://schemas.openxmlformats.org/officeDocument/2006/relationships/font" Target="fonts/Tajawal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1fc63110f7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g21fc63110f7_1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1e969a1903_3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21e969a1903_3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1e969a1903_3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g21e969a1903_3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1fc63110f7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g21fc63110f7_1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1fc63110f7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21fc63110f7_1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1e969a1903_3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21e969a1903_31_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1fc63110f7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21fc63110f7_1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1fc63110f7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21fc63110f7_1_2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S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Relationship Id="rId5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hyperlink" Target="https://www.mckinsey.com/industries/technology-media-and-telecommunications/our-insights/the-social-economy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image" Target="../media/image2.png"/><Relationship Id="rId5" Type="http://schemas.openxmlformats.org/officeDocument/2006/relationships/image" Target="../media/image11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5875" y="385475"/>
            <a:ext cx="1944574" cy="888774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8819625" y="5398700"/>
            <a:ext cx="3267900" cy="96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SA" sz="1900">
                <a:solidFill>
                  <a:schemeClr val="lt1"/>
                </a:solidFill>
                <a:latin typeface="Tajawal"/>
                <a:ea typeface="Tajawal"/>
                <a:cs typeface="Tajawal"/>
                <a:sym typeface="Tajawal"/>
              </a:rPr>
              <a:t>وئام سنجاب</a:t>
            </a:r>
            <a:endParaRPr b="1" sz="1900">
              <a:solidFill>
                <a:schemeClr val="lt1"/>
              </a:solidFill>
              <a:latin typeface="Tajawal"/>
              <a:ea typeface="Tajawal"/>
              <a:cs typeface="Tajawal"/>
              <a:sym typeface="Tajawal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SA" sz="1900">
                <a:solidFill>
                  <a:schemeClr val="lt1"/>
                </a:solidFill>
                <a:latin typeface="Tajawal"/>
                <a:ea typeface="Tajawal"/>
                <a:cs typeface="Tajawal"/>
                <a:sym typeface="Tajawal"/>
              </a:rPr>
              <a:t>عبدالمجيد قحطان</a:t>
            </a:r>
            <a:endParaRPr b="1" sz="1900">
              <a:solidFill>
                <a:schemeClr val="lt1"/>
              </a:solidFill>
              <a:latin typeface="Tajawal"/>
              <a:ea typeface="Tajawal"/>
              <a:cs typeface="Tajawal"/>
              <a:sym typeface="Tajawal"/>
            </a:endParaRPr>
          </a:p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SA" sz="1900">
                <a:solidFill>
                  <a:schemeClr val="lt1"/>
                </a:solidFill>
                <a:latin typeface="Tajawal"/>
                <a:ea typeface="Tajawal"/>
                <a:cs typeface="Tajawal"/>
                <a:sym typeface="Tajawal"/>
              </a:rPr>
              <a:t>جمانة وفا</a:t>
            </a:r>
            <a:endParaRPr b="1" sz="1900">
              <a:solidFill>
                <a:schemeClr val="lt1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pic>
        <p:nvPicPr>
          <p:cNvPr id="86" name="Google Shape;8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1025" y="2441075"/>
            <a:ext cx="3600700" cy="166675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3"/>
          <p:cNvSpPr txBox="1"/>
          <p:nvPr/>
        </p:nvSpPr>
        <p:spPr>
          <a:xfrm>
            <a:off x="2820950" y="4251050"/>
            <a:ext cx="47733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-SA" sz="2500">
                <a:solidFill>
                  <a:srgbClr val="00FFFF"/>
                </a:solidFill>
                <a:latin typeface="Tajawal"/>
                <a:ea typeface="Tajawal"/>
                <a:cs typeface="Tajawal"/>
                <a:sym typeface="Tajawal"/>
              </a:rPr>
              <a:t>خلك داري … واسأل داري</a:t>
            </a:r>
            <a:endParaRPr b="1" sz="2500">
              <a:solidFill>
                <a:srgbClr val="00FFFF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87552" y="2188375"/>
            <a:ext cx="1407457" cy="140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07384" y="2188375"/>
            <a:ext cx="1348503" cy="13484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13375" y="2188375"/>
            <a:ext cx="1407450" cy="1396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4784975" y="2612575"/>
            <a:ext cx="63471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en-SA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داري هو تشات بوت يعمل على توفير إجابات للموظفين عن أسئلة واستفسارات حول سياسات المنظمة وإجراءاتها وأنظمتها الداخلية وتسهيل عملية البحث والحصول على المعلومات داخل المنظمة بضغطة زر!</a:t>
            </a:r>
            <a:endParaRPr>
              <a:solidFill>
                <a:srgbClr val="3A3838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1331685" y="1705429"/>
            <a:ext cx="9800771" cy="515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b="1" lang="en-SA" sz="2800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نبذة عن داري:</a:t>
            </a:r>
            <a:endParaRPr b="1" sz="2800">
              <a:solidFill>
                <a:srgbClr val="3A3838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679" y="3131413"/>
            <a:ext cx="2804444" cy="1298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09525" y="2612575"/>
            <a:ext cx="80226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en-SA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يخسر الموظفين حوالي </a:t>
            </a:r>
            <a:r>
              <a:rPr b="1" lang="en-SA" sz="4600">
                <a:solidFill>
                  <a:srgbClr val="38761D"/>
                </a:solidFill>
                <a:latin typeface="Tajawal"/>
                <a:ea typeface="Tajawal"/>
                <a:cs typeface="Tajawal"/>
                <a:sym typeface="Tajawal"/>
              </a:rPr>
              <a:t>١٩٪</a:t>
            </a:r>
            <a:r>
              <a:rPr lang="en-SA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 من وقتهم في البحث عن المعلومات التي يحتاجونها داخل شركاتهم من سياسات </a:t>
            </a:r>
            <a:r>
              <a:rPr lang="en-SA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وإجراءات وانظمة</a:t>
            </a:r>
            <a:r>
              <a:rPr lang="en-SA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 ومعلومات تواصل.</a:t>
            </a:r>
            <a:endParaRPr>
              <a:solidFill>
                <a:srgbClr val="3A3838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1331685" y="1705429"/>
            <a:ext cx="98007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b="1" lang="en-SA" sz="2800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التحدي أو المشكلة التي تم حلها:</a:t>
            </a:r>
            <a:endParaRPr b="1" sz="2800">
              <a:solidFill>
                <a:srgbClr val="3A3838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sp>
        <p:nvSpPr>
          <p:cNvPr id="101" name="Google Shape;101;p15"/>
          <p:cNvSpPr txBox="1"/>
          <p:nvPr/>
        </p:nvSpPr>
        <p:spPr>
          <a:xfrm>
            <a:off x="2581450" y="6064900"/>
            <a:ext cx="914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SA" u="sng">
                <a:solidFill>
                  <a:schemeClr val="lt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https://www.mckinsey.com/industries/technology-media-and-telecommunications/our-insights/the-social-economy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02" name="Google Shape;102;p15"/>
          <p:cNvSpPr txBox="1"/>
          <p:nvPr/>
        </p:nvSpPr>
        <p:spPr>
          <a:xfrm>
            <a:off x="8487075" y="57609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1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SA">
                <a:latin typeface="Tajawal"/>
                <a:ea typeface="Tajawal"/>
                <a:cs typeface="Tajawal"/>
                <a:sym typeface="Tajawal"/>
              </a:rPr>
              <a:t>المصدر : July 1, 2021 | Report ماكنزي</a:t>
            </a:r>
            <a:endParaRPr>
              <a:latin typeface="Tajawal"/>
              <a:ea typeface="Tajawal"/>
              <a:cs typeface="Tajawal"/>
              <a:sym typeface="Tajaw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idx="1" type="body"/>
          </p:nvPr>
        </p:nvSpPr>
        <p:spPr>
          <a:xfrm>
            <a:off x="1331685" y="2612571"/>
            <a:ext cx="98007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en-SA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تم توفير داري ( تشات بوت*) باستخدام ChatGPT ليجاوب عن جميع الأسئلة المطروحة من الموظفين </a:t>
            </a:r>
            <a:br>
              <a:rPr lang="en-SA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</a:br>
            <a:endParaRPr>
              <a:solidFill>
                <a:srgbClr val="3A3838"/>
              </a:solidFill>
              <a:latin typeface="Tajawal"/>
              <a:ea typeface="Tajawal"/>
              <a:cs typeface="Tajawal"/>
              <a:sym typeface="Tajawal"/>
            </a:endParaRPr>
          </a:p>
          <a:p>
            <a:pPr indent="0" lvl="0" marL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None/>
            </a:pPr>
            <a:r>
              <a:rPr lang="en-SA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سيستخدم البوت ملفات السياسات والإجراءات الخاصة بالشركة للجواب على السؤال المطروح بشكل محادثة بشرية طبيعية </a:t>
            </a:r>
            <a:endParaRPr>
              <a:solidFill>
                <a:srgbClr val="3A3838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1331685" y="1705429"/>
            <a:ext cx="98007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b="1" lang="en-SA" sz="2800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الحل (داري) تشات بوت</a:t>
            </a:r>
            <a:endParaRPr b="1" sz="2800">
              <a:solidFill>
                <a:srgbClr val="3A3838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0453" y="2184455"/>
            <a:ext cx="1374473" cy="28319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12900" y="2410028"/>
            <a:ext cx="3782057" cy="24727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 rotWithShape="1">
          <a:blip r:embed="rId6">
            <a:alphaModFix/>
          </a:blip>
          <a:srcRect b="6966" l="15330" r="7514" t="6595"/>
          <a:stretch/>
        </p:blipFill>
        <p:spPr>
          <a:xfrm>
            <a:off x="7717025" y="2043675"/>
            <a:ext cx="3891077" cy="2905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02847" y="5269039"/>
            <a:ext cx="759950" cy="759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9282586" y="5269051"/>
            <a:ext cx="759950" cy="75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46973" y="5204613"/>
            <a:ext cx="895575" cy="88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/>
        </p:nvSpPr>
        <p:spPr>
          <a:xfrm>
            <a:off x="752525" y="1172025"/>
            <a:ext cx="106350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b="1" lang="en-SA" sz="2800">
                <a:solidFill>
                  <a:srgbClr val="3A3838"/>
                </a:solidFill>
                <a:latin typeface="Tajawal"/>
                <a:ea typeface="Tajawal"/>
                <a:cs typeface="Tajawal"/>
                <a:sym typeface="Tajawal"/>
              </a:rPr>
              <a:t>سيعمل البوت كتطبيق منفصل أو اي وسيلة تواصل مستخدمة من المنظمة كسلاك، وتساب، الخ </a:t>
            </a:r>
            <a:endParaRPr b="1" sz="2800">
              <a:solidFill>
                <a:srgbClr val="3A3838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0000" y="0"/>
            <a:ext cx="12221998" cy="6825826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/>
        </p:nvSpPr>
        <p:spPr>
          <a:xfrm>
            <a:off x="1913835" y="1137479"/>
            <a:ext cx="9800700" cy="5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A3838"/>
              </a:buClr>
              <a:buSzPts val="2800"/>
              <a:buFont typeface="Arial"/>
              <a:buNone/>
            </a:pPr>
            <a:r>
              <a:rPr b="1" lang="en-SA" sz="2800">
                <a:solidFill>
                  <a:srgbClr val="38761D"/>
                </a:solidFill>
                <a:latin typeface="Tajawal"/>
                <a:ea typeface="Tajawal"/>
                <a:cs typeface="Tajawal"/>
                <a:sym typeface="Tajawal"/>
              </a:rPr>
              <a:t>نموذج من الأجوبة الحقيقية</a:t>
            </a:r>
            <a:endParaRPr b="1" sz="2800">
              <a:solidFill>
                <a:srgbClr val="38761D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50520" y="997204"/>
            <a:ext cx="3490961" cy="1595544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 txBox="1"/>
          <p:nvPr/>
        </p:nvSpPr>
        <p:spPr>
          <a:xfrm>
            <a:off x="3955231" y="4993739"/>
            <a:ext cx="40656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SA" sz="4800">
                <a:solidFill>
                  <a:schemeClr val="lt1"/>
                </a:solidFill>
                <a:latin typeface="Tajawal"/>
                <a:ea typeface="Tajawal"/>
                <a:cs typeface="Tajawal"/>
                <a:sym typeface="Tajawal"/>
              </a:rPr>
              <a:t>شكرًا لكم</a:t>
            </a:r>
            <a:endParaRPr b="1" sz="4800">
              <a:solidFill>
                <a:schemeClr val="lt1"/>
              </a:solidFill>
              <a:latin typeface="Tajawal"/>
              <a:ea typeface="Tajawal"/>
              <a:cs typeface="Tajawal"/>
              <a:sym typeface="Tajawal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71175" y="2836638"/>
            <a:ext cx="2564276" cy="118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8800" y="152400"/>
            <a:ext cx="9832197" cy="6553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8997" y="1406750"/>
            <a:ext cx="2068325" cy="4261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9250" y="1998950"/>
            <a:ext cx="4868152" cy="3187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24602" y="1998950"/>
            <a:ext cx="4868147" cy="31828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